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7" r:id="rId2"/>
    <p:sldId id="263" r:id="rId3"/>
    <p:sldId id="342" r:id="rId4"/>
    <p:sldId id="341" r:id="rId5"/>
    <p:sldId id="345" r:id="rId6"/>
    <p:sldId id="344" r:id="rId7"/>
    <p:sldId id="347" r:id="rId8"/>
    <p:sldId id="346" r:id="rId9"/>
    <p:sldId id="274" r:id="rId10"/>
    <p:sldId id="358" r:id="rId11"/>
    <p:sldId id="359" r:id="rId12"/>
    <p:sldId id="333" r:id="rId13"/>
    <p:sldId id="331" r:id="rId14"/>
    <p:sldId id="332" r:id="rId15"/>
    <p:sldId id="336" r:id="rId16"/>
    <p:sldId id="349" r:id="rId17"/>
    <p:sldId id="351" r:id="rId18"/>
    <p:sldId id="350" r:id="rId19"/>
    <p:sldId id="352" r:id="rId20"/>
    <p:sldId id="356" r:id="rId21"/>
    <p:sldId id="360" r:id="rId22"/>
    <p:sldId id="257" r:id="rId23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0"/>
    <p:restoredTop sz="80836"/>
  </p:normalViewPr>
  <p:slideViewPr>
    <p:cSldViewPr snapToGrid="0">
      <p:cViewPr varScale="1">
        <p:scale>
          <a:sx n="105" d="100"/>
          <a:sy n="105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CD50B-982A-3B4F-89D5-EEA6B37F425A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C0601-5AB7-0544-9006-C7D1979F2B60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3897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F3105C54-BAF1-234A-8547-9B2711A65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A0138B-F09C-FD4D-91FA-05C467B2CB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I wondered about giving ESHG some credit, but not sure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4824C55-688E-0B48-8999-1EE7EB5AD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3C58EF9C-0AB2-5D49-AF28-9B1F57F65BAB}" type="slidenum">
              <a:rPr lang="en-GB" altLang="en-RO" smtClean="0">
                <a:latin typeface="Arial" panose="020B0604020202020204" pitchFamily="34" charset="0"/>
              </a:rPr>
              <a:pPr/>
              <a:t>1</a:t>
            </a:fld>
            <a:endParaRPr lang="en-GB" altLang="en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RO" dirty="0"/>
              <a:t>ot sure we need this / have time for this? You will know best depending on what else goes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14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3124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I think a Mentimeter exercise still good to include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15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1631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I suppose this would be an example of we tend to use IFL when the adjective is seen as ‘positive’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21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65964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I think it would be good to have an intro to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22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9486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RO" dirty="0"/>
              <a:t>ou mat not want this, and this may not be needed as the 3rd speaker is a clinician and will bring the clinical/families perspective in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63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Again, not sure if you think this is helpful, only if you want to highligh how languages changes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14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RO" dirty="0"/>
              <a:t>nd this was just to show why languege often changes, the impact manuals have. A bit didactic, probably not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5351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</a:t>
            </a:r>
            <a:r>
              <a:rPr lang="en-RO" dirty="0"/>
              <a:t> few examples, these ones might be interesting to mention?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826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Love this </a:t>
            </a:r>
            <a:r>
              <a:rPr lang="en-RO" dirty="0">
                <a:sym typeface="Wingdings" pitchFamily="2" charset="2"/>
              </a:rPr>
              <a:t></a:t>
            </a:r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3287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Something around PFL / IFL is probably needed, you may have better slides/text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10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36264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Various conditions are/should be portrayed as neutral (or even positive) attribute, and not a medical problem that requires cure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11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400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9636-D4DD-C87E-77C2-8DDD6388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CFBF6-EA7E-BD74-1F26-5991D44EB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B9EEB-740F-2FAA-72A4-BA37D658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9067-139B-F108-27F8-3D510715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DFABE-6FF9-4E3D-24AD-69274CE3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9458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52A-87E6-3200-2C19-5EC9577B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1E9A0-C6F9-FB61-8AA5-A02F79BC1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6D35-3F58-DB7C-F0F3-85900C7D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9E29F-9BF6-030E-EDFB-BB9EACFF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8854-4362-A670-9953-E238E7FB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2778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FD64E-7E62-8B7B-C729-D580422BD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D854C-00D8-2471-5FE0-2A607335E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CE45E-0268-7004-5D34-5D2A923F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7EAD-D24F-8064-C394-F72F4EC8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D7D94-79F8-AF38-3351-7D0C5823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1829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30/05/2023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B70AC1-2066-E448-893C-3D23BCAC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5" y="376767"/>
            <a:ext cx="338243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6822" y="3992141"/>
            <a:ext cx="7154849" cy="3285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kern="1200" cap="none" baseline="0">
                <a:solidFill>
                  <a:srgbClr val="005EB8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726810" y="2886935"/>
            <a:ext cx="10959669" cy="895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09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33" b="0" cap="none" baseline="0">
                <a:solidFill>
                  <a:schemeClr val="tx1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2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9764-DC15-130B-04EC-FAE224B1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BD9E-D8DD-1EAC-F73A-82860ECA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AFA86-5B02-4C1F-28F4-9F6CCCD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3BDD-FC30-3FFB-A2B7-5D244FF8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69B22-1544-AC0D-38B8-9EF9CF24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9271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B5AE-5B42-C1C4-F5BC-CCF89019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86CE-CB21-061E-A309-739FA7E06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EAA8-7C11-AAFF-C61B-871DEC09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94AD-0629-A769-F188-01F7BBF8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E980E-A6A5-EE40-1C49-B8E6D4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8144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D8A5-7D7A-F210-7BDC-8E1CFEBF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EF31-2F5F-C5E1-F991-675229C72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AC99D-29F1-8959-A0B3-98793ADE6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D633-C671-0E67-FB62-5A6211AA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FF68B-C358-7DAB-01B6-F108A731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4FF69-5DC8-47DC-31AC-1101BA5E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7803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3973-3A69-A675-A0BF-F0F022DB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2A54-CE45-95A2-B4EE-C6D6ED486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1F8FF-B413-6F32-2124-41990E892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F6A41-A271-02C0-B64A-ABAB7E823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A927F-4E7F-CBCC-B951-1ACE00686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EF8A9-6407-8937-AB45-ABEDA02A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BA976-EE1A-2B26-D705-E189D9A9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ECB24-B630-18A5-4299-08383E81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762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A670-D5B9-BB23-70C6-BC8A92D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C6F99-421E-FF07-2664-FE0D93D3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985C-2899-1CA8-ACF4-54066DA8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011AE-7EBD-69F9-1E20-487E1A89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4561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ACFBC-69CC-8605-BADD-1DD479AC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1A133-4096-E3CC-1786-9B6710B9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328B-8554-33C9-6204-CBBD51EB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9645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715F-9C3D-4EC9-66AA-943A1CCC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768B-02A0-41CD-75D9-A1A930905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F7428-A0A6-6C55-FDE9-541DBCB0A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D6729-AB29-18FA-1C29-C6A3AD38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F81D0-9002-4CA4-02E4-ECA2F4BA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B271B-6855-0886-3E32-48C4E5A3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5320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2F0D-E069-4A59-F917-931F598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311C1-59A1-6565-35F5-83700703E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65971-2CA0-34FB-C000-72A349A5C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18C4C-5C19-6AA7-A6E8-F51FA1F2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7D0C-56AD-5D0E-BFCC-5049193B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CB79-C550-FFC3-36EF-5A0A4D5B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3651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DBEC2-102C-20A1-D179-63EFA8E2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56E37-2482-FB25-1445-25C29455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F6244-B6EE-AF83-375E-954BA1A5C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C63F-73CD-1345-8761-DE3F9B7A459E}" type="datetimeFigureOut">
              <a:rPr lang="en-RO" smtClean="0"/>
              <a:t>02.06.2023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961B7-1EC9-3F6A-7517-694DFE0F6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7A9EC-43D8-0496-9B57-B781EC95A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DA3B6-B6D7-AB41-B386-B903B4C7BAB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7684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9">
            <a:extLst>
              <a:ext uri="{FF2B5EF4-FFF2-40B4-BE49-F238E27FC236}">
                <a16:creationId xmlns:a16="http://schemas.microsoft.com/office/drawing/2014/main" id="{3D1ED865-4168-004A-BCF9-41B0FA87E9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6498" y="2917614"/>
            <a:ext cx="10960100" cy="2055283"/>
          </a:xfrm>
        </p:spPr>
        <p:txBody>
          <a:bodyPr/>
          <a:lstStyle/>
          <a:p>
            <a:pPr algn="ctr" defTabSz="607469" fontAlgn="base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7030A0"/>
                </a:solidFill>
              </a:rPr>
              <a:t>Natural language processing to capture </a:t>
            </a:r>
            <a:r>
              <a:rPr lang="en-GB" altLang="en-RO" sz="4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person-first or identity-first language</a:t>
            </a:r>
            <a:endParaRPr lang="en-US" altLang="en-RO" sz="480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387" name="Picture 4" descr="TUOM_4COL%20cropped">
            <a:extLst>
              <a:ext uri="{FF2B5EF4-FFF2-40B4-BE49-F238E27FC236}">
                <a16:creationId xmlns:a16="http://schemas.microsoft.com/office/drawing/2014/main" id="{9D2152E8-3012-C047-99B4-11D1841C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" y="36511"/>
            <a:ext cx="2189987" cy="174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E20B3-D6EB-A17D-EE83-51D93349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33" y="195073"/>
            <a:ext cx="2645664" cy="1388974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67FD532-DEE9-EB03-21DE-D3BAD84B7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00" y="223939"/>
            <a:ext cx="2750489" cy="1366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D1E7-E74D-02CA-6905-4BA270C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b="1" dirty="0">
                <a:solidFill>
                  <a:srgbClr val="7030A0"/>
                </a:solidFill>
              </a:rPr>
              <a:t>P</a:t>
            </a:r>
            <a:r>
              <a:rPr lang="en-GB" b="1" dirty="0">
                <a:solidFill>
                  <a:srgbClr val="7030A0"/>
                </a:solidFill>
              </a:rPr>
              <a:t>e</a:t>
            </a:r>
            <a:r>
              <a:rPr lang="en-RO" b="1" dirty="0">
                <a:solidFill>
                  <a:srgbClr val="7030A0"/>
                </a:solidFill>
              </a:rPr>
              <a:t>rson First </a:t>
            </a:r>
            <a:r>
              <a:rPr lang="en-GB" b="1" dirty="0">
                <a:solidFill>
                  <a:srgbClr val="7030A0"/>
                </a:solidFill>
              </a:rPr>
              <a:t>Language </a:t>
            </a:r>
            <a:endParaRPr lang="en-RO" b="1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1E08B-72F0-B77F-B93D-E24ABF183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947400" cy="4820590"/>
          </a:xfrm>
        </p:spPr>
        <p:txBody>
          <a:bodyPr/>
          <a:lstStyle/>
          <a:p>
            <a:pPr marL="0" indent="0">
              <a:buNone/>
            </a:pPr>
            <a:r>
              <a:rPr lang="en-RO" dirty="0"/>
              <a:t>Person-first language (‘70s) proposed to highlight that disability is one component of a person’s identity, rather than the defining feature</a:t>
            </a:r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dirty="0"/>
              <a:t>Describes what a person </a:t>
            </a:r>
            <a:r>
              <a:rPr lang="en-GB" i="1" dirty="0"/>
              <a:t>has</a:t>
            </a:r>
            <a:r>
              <a:rPr lang="en-GB" dirty="0"/>
              <a:t>, rather than what a person </a:t>
            </a:r>
            <a:r>
              <a:rPr lang="en-GB" i="1" dirty="0"/>
              <a:t>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</a:t>
            </a:r>
            <a:r>
              <a:rPr lang="en-GB" i="1" dirty="0"/>
              <a:t>person with autism </a:t>
            </a:r>
            <a:endParaRPr lang="en-RO" i="1" dirty="0"/>
          </a:p>
        </p:txBody>
      </p:sp>
    </p:spTree>
    <p:extLst>
      <p:ext uri="{BB962C8B-B14F-4D97-AF65-F5344CB8AC3E}">
        <p14:creationId xmlns:p14="http://schemas.microsoft.com/office/powerpoint/2010/main" val="8004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D1E7-E74D-02CA-6905-4BA270C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7030A0"/>
                </a:solidFill>
              </a:rPr>
              <a:t>Identity </a:t>
            </a:r>
            <a:r>
              <a:rPr lang="en-RO" b="1" dirty="0">
                <a:solidFill>
                  <a:srgbClr val="7030A0"/>
                </a:solidFill>
              </a:rPr>
              <a:t>First </a:t>
            </a:r>
            <a:r>
              <a:rPr lang="en-GB" b="1" dirty="0">
                <a:solidFill>
                  <a:srgbClr val="7030A0"/>
                </a:solidFill>
              </a:rPr>
              <a:t>Language</a:t>
            </a:r>
            <a:endParaRPr lang="en-RO" b="1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1E08B-72F0-B77F-B93D-E24ABF183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947400" cy="4820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Describes what a person </a:t>
            </a:r>
            <a:r>
              <a:rPr lang="en-GB" i="1" dirty="0"/>
              <a:t>is</a:t>
            </a:r>
            <a:r>
              <a:rPr lang="en-GB" dirty="0"/>
              <a:t>, rather than what a person </a:t>
            </a:r>
            <a:r>
              <a:rPr lang="en-GB" i="1" dirty="0"/>
              <a:t>has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traits/conditions may be identity-defining features that cannot be separated from the individual &amp; person first language might in fact perpetuate stigmatising views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</a:t>
            </a:r>
            <a:r>
              <a:rPr lang="en-GB" i="1" dirty="0"/>
              <a:t>autistic person</a:t>
            </a:r>
            <a:endParaRPr lang="en-RO" i="1" dirty="0"/>
          </a:p>
        </p:txBody>
      </p:sp>
    </p:spTree>
    <p:extLst>
      <p:ext uri="{BB962C8B-B14F-4D97-AF65-F5344CB8AC3E}">
        <p14:creationId xmlns:p14="http://schemas.microsoft.com/office/powerpoint/2010/main" val="244245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694158" cy="322099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 by which euphemisms become negative, pejorative, or taboo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 example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4388D-3CC0-17AB-FF21-FCC928F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r="60455" b="9655"/>
          <a:stretch/>
        </p:blipFill>
        <p:spPr>
          <a:xfrm>
            <a:off x="1787234" y="1390314"/>
            <a:ext cx="7913718" cy="46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Reclaiming euphemisms?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 fontAlgn="base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+mj-lt"/>
              </a:rPr>
              <a:t>Sometimes people prefer the “offensive” terms  </a:t>
            </a:r>
          </a:p>
          <a:p>
            <a:pPr marL="0" indent="0" algn="l" rtl="0" fontAlgn="base">
              <a:buNone/>
            </a:pP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ro-RO" b="1" i="0" dirty="0">
                <a:solidFill>
                  <a:srgbClr val="202122"/>
                </a:solidFill>
                <a:effectLst/>
                <a:latin typeface="+mj-lt"/>
              </a:rPr>
              <a:t>țigan / </a:t>
            </a:r>
            <a:r>
              <a:rPr lang="ro-RO" b="1" i="0" dirty="0" err="1">
                <a:solidFill>
                  <a:srgbClr val="202122"/>
                </a:solidFill>
                <a:effectLst/>
                <a:latin typeface="+mj-lt"/>
              </a:rPr>
              <a:t>tzigane</a:t>
            </a: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More negative connotations than “</a:t>
            </a:r>
            <a:r>
              <a:rPr lang="en-GB" dirty="0" err="1">
                <a:solidFill>
                  <a:srgbClr val="202122"/>
                </a:solidFill>
                <a:latin typeface="+mj-lt"/>
              </a:rPr>
              <a:t>roma</a:t>
            </a:r>
            <a:r>
              <a:rPr lang="en-GB" dirty="0">
                <a:solidFill>
                  <a:srgbClr val="202122"/>
                </a:solidFill>
                <a:latin typeface="+mj-lt"/>
              </a:rPr>
              <a:t>” but used by some members to refer to themselves without offence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202122"/>
              </a:solidFill>
              <a:latin typeface="+mj-lt"/>
            </a:endParaRPr>
          </a:p>
          <a:p>
            <a:pPr marL="0" indent="0" algn="l" rtl="0" fontAlgn="base">
              <a:buNone/>
            </a:pPr>
            <a:r>
              <a:rPr lang="en-GB" b="1" dirty="0">
                <a:solidFill>
                  <a:srgbClr val="202122"/>
                </a:solidFill>
                <a:latin typeface="+mj-lt"/>
              </a:rPr>
              <a:t>queer 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Originally meaning “strange” or “peculiar”, then used as a pejorative, later reclaimed as a deliberatively provocative term</a:t>
            </a:r>
            <a:endParaRPr lang="en-GB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92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4" y="4012441"/>
            <a:ext cx="6603622" cy="7598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Autistic person		Person with autism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14679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233" y="4012441"/>
            <a:ext cx="6890413" cy="759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Diabetic people		People with diabetes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5114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950" y="4053385"/>
            <a:ext cx="1924335" cy="759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7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Deaf person</a:t>
            </a: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	</a:t>
            </a:r>
            <a:endParaRPr lang="en-RO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9A3A50-CDED-1CD5-9C2A-CDCD68065DB4}"/>
              </a:ext>
            </a:extLst>
          </p:cNvPr>
          <p:cNvSpPr txBox="1">
            <a:spLocks/>
          </p:cNvSpPr>
          <p:nvPr/>
        </p:nvSpPr>
        <p:spPr>
          <a:xfrm>
            <a:off x="2263249" y="4105639"/>
            <a:ext cx="1924335" cy="7598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deafness</a:t>
            </a:r>
            <a:endParaRPr lang="en-RO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3E73DC-A71C-1E1B-C96D-8BF154D39748}"/>
              </a:ext>
            </a:extLst>
          </p:cNvPr>
          <p:cNvSpPr txBox="1">
            <a:spLocks/>
          </p:cNvSpPr>
          <p:nvPr/>
        </p:nvSpPr>
        <p:spPr>
          <a:xfrm>
            <a:off x="4244450" y="4105639"/>
            <a:ext cx="1924335" cy="7598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hearing loss</a:t>
            </a:r>
            <a:endParaRPr lang="en-RO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5B21C4-24F7-FCD8-B127-0CBFE0F809FE}"/>
              </a:ext>
            </a:extLst>
          </p:cNvPr>
          <p:cNvSpPr txBox="1">
            <a:spLocks/>
          </p:cNvSpPr>
          <p:nvPr/>
        </p:nvSpPr>
        <p:spPr>
          <a:xfrm>
            <a:off x="6252947" y="4091991"/>
            <a:ext cx="2686334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Hearing impaired person</a:t>
            </a:r>
            <a:endParaRPr lang="en-RO" sz="27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2B71DF-F4C3-F091-8BD4-80667EADABE6}"/>
              </a:ext>
            </a:extLst>
          </p:cNvPr>
          <p:cNvSpPr txBox="1">
            <a:spLocks/>
          </p:cNvSpPr>
          <p:nvPr/>
        </p:nvSpPr>
        <p:spPr>
          <a:xfrm>
            <a:off x="8911984" y="4078342"/>
            <a:ext cx="3007055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hearing impairment</a:t>
            </a:r>
            <a:endParaRPr lang="en-RO" sz="2700" dirty="0"/>
          </a:p>
        </p:txBody>
      </p:sp>
    </p:spTree>
    <p:extLst>
      <p:ext uri="{BB962C8B-B14F-4D97-AF65-F5344CB8AC3E}">
        <p14:creationId xmlns:p14="http://schemas.microsoft.com/office/powerpoint/2010/main" val="221380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4" y="4012441"/>
            <a:ext cx="7178534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Infertile couples	Couples with infertility issues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77271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2016" y="4026088"/>
            <a:ext cx="7587967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Person with brown eyes		Brown eyed person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795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23859-86E0-939D-4C9E-B3A9D0D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671" y="182396"/>
            <a:ext cx="4712242" cy="66284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5503-8C31-6ED5-4BA7-3252901D7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0" y="182396"/>
            <a:ext cx="2900689" cy="37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86653-59AB-1ED4-A4BA-ADA9AA57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96" y="134302"/>
            <a:ext cx="1877741" cy="658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F71E9-FAFB-D8E6-5230-B451AB8D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8" y="4513781"/>
            <a:ext cx="2829407" cy="2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1" y="4130593"/>
            <a:ext cx="2052319" cy="859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7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People with dwarfism</a:t>
            </a: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	</a:t>
            </a:r>
            <a:endParaRPr lang="en-RO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9A3A50-CDED-1CD5-9C2A-CDCD68065DB4}"/>
              </a:ext>
            </a:extLst>
          </p:cNvPr>
          <p:cNvSpPr txBox="1">
            <a:spLocks/>
          </p:cNvSpPr>
          <p:nvPr/>
        </p:nvSpPr>
        <p:spPr>
          <a:xfrm>
            <a:off x="2076006" y="4146084"/>
            <a:ext cx="1113127" cy="75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Dwarf</a:t>
            </a:r>
            <a:endParaRPr lang="en-RO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3E73DC-A71C-1E1B-C96D-8BF154D39748}"/>
              </a:ext>
            </a:extLst>
          </p:cNvPr>
          <p:cNvSpPr txBox="1">
            <a:spLocks/>
          </p:cNvSpPr>
          <p:nvPr/>
        </p:nvSpPr>
        <p:spPr>
          <a:xfrm>
            <a:off x="9932781" y="4173330"/>
            <a:ext cx="2077082" cy="75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Little people</a:t>
            </a:r>
            <a:endParaRPr lang="en-R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2B71DF-F4C3-F091-8BD4-80667EADABE6}"/>
              </a:ext>
            </a:extLst>
          </p:cNvPr>
          <p:cNvSpPr txBox="1">
            <a:spLocks/>
          </p:cNvSpPr>
          <p:nvPr/>
        </p:nvSpPr>
        <p:spPr>
          <a:xfrm>
            <a:off x="3218336" y="4185215"/>
            <a:ext cx="2250716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People of short stature</a:t>
            </a:r>
            <a:endParaRPr lang="en-RO" sz="27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2B8C34-D656-8B50-2EBF-DE0E1A951098}"/>
              </a:ext>
            </a:extLst>
          </p:cNvPr>
          <p:cNvSpPr txBox="1">
            <a:spLocks/>
          </p:cNvSpPr>
          <p:nvPr/>
        </p:nvSpPr>
        <p:spPr>
          <a:xfrm>
            <a:off x="5435599" y="4135235"/>
            <a:ext cx="2250716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Short statured people</a:t>
            </a:r>
            <a:endParaRPr lang="en-RO" sz="27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A09A-91FA-A2A1-6E0B-4CCEDEAA374E}"/>
              </a:ext>
            </a:extLst>
          </p:cNvPr>
          <p:cNvSpPr txBox="1">
            <a:spLocks/>
          </p:cNvSpPr>
          <p:nvPr/>
        </p:nvSpPr>
        <p:spPr>
          <a:xfrm>
            <a:off x="7686314" y="4173330"/>
            <a:ext cx="2349784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People with achondroplasia</a:t>
            </a:r>
            <a:endParaRPr lang="en-RO" sz="2700" dirty="0"/>
          </a:p>
        </p:txBody>
      </p:sp>
    </p:spTree>
    <p:extLst>
      <p:ext uri="{BB962C8B-B14F-4D97-AF65-F5344CB8AC3E}">
        <p14:creationId xmlns:p14="http://schemas.microsoft.com/office/powerpoint/2010/main" val="210313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2016" y="4026088"/>
            <a:ext cx="7587967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Intelligent person		Person with intelligence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8243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C401-FDCE-36E7-7E54-4AC03887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586154"/>
            <a:ext cx="11508828" cy="55908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Our objective is to </a:t>
            </a:r>
            <a:r>
              <a:rPr lang="en-GB" b="1" dirty="0"/>
              <a:t>analyse the use of person-first / identity-first language </a:t>
            </a:r>
            <a:r>
              <a:rPr lang="en-GB" dirty="0"/>
              <a:t>in </a:t>
            </a:r>
            <a:r>
              <a:rPr lang="en-GB" b="1" dirty="0"/>
              <a:t>genetics research</a:t>
            </a:r>
            <a:endParaRPr lang="en-GB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dirty="0"/>
              <a:t>175,000 abstracts</a:t>
            </a:r>
          </a:p>
          <a:p>
            <a:pPr marL="0" indent="0">
              <a:buNone/>
            </a:pPr>
            <a:r>
              <a:rPr lang="en-GB" dirty="0"/>
              <a:t>across 20 years</a:t>
            </a:r>
          </a:p>
          <a:p>
            <a:pPr marL="0" indent="0">
              <a:buNone/>
            </a:pPr>
            <a:r>
              <a:rPr lang="en-GB" dirty="0"/>
              <a:t>natural language processing methods</a:t>
            </a:r>
            <a:endParaRPr lang="en-RO" dirty="0"/>
          </a:p>
          <a:p>
            <a:pPr marL="0" indent="0">
              <a:buNone/>
            </a:pPr>
            <a:r>
              <a:rPr lang="en-GB" dirty="0"/>
              <a:t>explore language evolution across time &amp; identify potential influencing factors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Pilot study </a:t>
            </a:r>
            <a:r>
              <a:rPr lang="en-GB" dirty="0"/>
              <a:t>looking at data focused on *</a:t>
            </a:r>
            <a:r>
              <a:rPr lang="en-GB" i="1" dirty="0"/>
              <a:t>autism</a:t>
            </a:r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8378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AAB14B-6077-F1B9-235C-3200AA4B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220"/>
            <a:ext cx="10515600" cy="40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BF0C-1683-0A68-64B9-EFB31DBB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68C73-5EB6-1037-772C-80F5BC5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E817F1-F2BC-B851-C817-0CA4E34F5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8171"/>
            <a:ext cx="10515600" cy="3386245"/>
          </a:xfrm>
        </p:spPr>
      </p:pic>
    </p:spTree>
    <p:extLst>
      <p:ext uri="{BB962C8B-B14F-4D97-AF65-F5344CB8AC3E}">
        <p14:creationId xmlns:p14="http://schemas.microsoft.com/office/powerpoint/2010/main" val="75422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271F4-0CF9-748E-B36B-C916D89A9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195" y="714845"/>
            <a:ext cx="10609609" cy="5696691"/>
          </a:xfrm>
        </p:spPr>
      </p:pic>
    </p:spTree>
    <p:extLst>
      <p:ext uri="{BB962C8B-B14F-4D97-AF65-F5344CB8AC3E}">
        <p14:creationId xmlns:p14="http://schemas.microsoft.com/office/powerpoint/2010/main" val="337036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FF10B7-F2E0-AF26-45E0-4271259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2946"/>
            <a:ext cx="10515600" cy="3916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C0E6E-9E91-7BD1-EB17-BDF19F6F0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D893A5-0F23-F0C0-741B-249FC77A7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741"/>
            <a:ext cx="10515600" cy="332710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90D2C-4F55-8196-ACBC-E506DF3D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5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B1837-74F1-0B5E-214A-7F61243E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3687"/>
            <a:ext cx="10515600" cy="346957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029530-F6DF-3682-D8F0-53D8C14C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8EC202-2FA2-ED9F-A9F8-12D2BB99F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6836" y="2040566"/>
            <a:ext cx="4491239" cy="4491239"/>
          </a:xfrm>
        </p:spPr>
      </p:pic>
    </p:spTree>
    <p:extLst>
      <p:ext uri="{BB962C8B-B14F-4D97-AF65-F5344CB8AC3E}">
        <p14:creationId xmlns:p14="http://schemas.microsoft.com/office/powerpoint/2010/main" val="87658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564</Words>
  <Application>Microsoft Macintosh PowerPoint</Application>
  <PresentationFormat>Widescreen</PresentationFormat>
  <Paragraphs>87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 First Language </vt:lpstr>
      <vt:lpstr>Identity First Language</vt:lpstr>
      <vt:lpstr>Euphemism treadmill</vt:lpstr>
      <vt:lpstr>Euphemism treadmill example</vt:lpstr>
      <vt:lpstr>Reclaiming euphemisms?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Moldovan</dc:creator>
  <cp:lastModifiedBy>Ramona Moldovan</cp:lastModifiedBy>
  <cp:revision>1</cp:revision>
  <dcterms:created xsi:type="dcterms:W3CDTF">2023-06-02T12:39:29Z</dcterms:created>
  <dcterms:modified xsi:type="dcterms:W3CDTF">2023-06-02T12:50:00Z</dcterms:modified>
</cp:coreProperties>
</file>